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72" r:id="rId6"/>
    <p:sldId id="273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6" r:id="rId15"/>
    <p:sldId id="268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4BE9A-DEA7-5C46-A48A-41C664830A0C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3E25F-FB79-4442-B8EC-E34D1E0E2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19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/>
          <a:srcRect r="14719"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66667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/>
          <a:srcRect t="21046"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D85AC8A2-C63C-49A4-89E9-2E4420D2ECA8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1711325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20002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2290763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25717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2" y="2075066"/>
            <a:ext cx="7583488" cy="3130484"/>
          </a:xfrm>
        </p:spPr>
        <p:txBody>
          <a:bodyPr/>
          <a:lstStyle/>
          <a:p>
            <a:r>
              <a:rPr lang="en-US" u="sng" dirty="0" smtClean="0">
                <a:solidFill>
                  <a:srgbClr val="FFFFFF"/>
                </a:solidFill>
              </a:rPr>
              <a:t>Lesson 15</a:t>
            </a:r>
            <a:r>
              <a:rPr lang="en-US" dirty="0" smtClean="0">
                <a:solidFill>
                  <a:srgbClr val="333333"/>
                </a:solidFill>
              </a:rPr>
              <a:t/>
            </a:r>
            <a:br>
              <a:rPr lang="en-US" dirty="0" smtClean="0">
                <a:solidFill>
                  <a:srgbClr val="333333"/>
                </a:solidFill>
              </a:rPr>
            </a:br>
            <a:r>
              <a:rPr lang="en-US" sz="4000" i="1" u="sng" dirty="0" smtClean="0">
                <a:solidFill>
                  <a:srgbClr val="333333"/>
                </a:solidFill>
              </a:rPr>
              <a:t>Objective: </a:t>
            </a:r>
            <a:r>
              <a:rPr lang="en-US" sz="4000" dirty="0" smtClean="0">
                <a:solidFill>
                  <a:srgbClr val="333333"/>
                </a:solidFill>
              </a:rPr>
              <a:t>multiply non-unit fractions by non-unit fractions</a:t>
            </a:r>
            <a:endParaRPr lang="en-US" sz="4000" dirty="0">
              <a:solidFill>
                <a:srgbClr val="333333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0781" y="1188578"/>
            <a:ext cx="7583487" cy="671824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By the end of the lesson today, I will be able to …..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0781" y="5956865"/>
            <a:ext cx="3763702" cy="889000"/>
          </a:xfrm>
        </p:spPr>
        <p:txBody>
          <a:bodyPr/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5th Grade Module 4– Lesson 15</a:t>
            </a:r>
          </a:p>
          <a:p>
            <a:r>
              <a:rPr lang="en-US" sz="1800" b="1" dirty="0" smtClean="0">
                <a:solidFill>
                  <a:schemeClr val="bg1"/>
                </a:solidFill>
              </a:rPr>
              <a:t>K. Clauson</a:t>
            </a:r>
            <a:endParaRPr lang="en-US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66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2851309" cy="42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So we are learning that it’s easy to get a fraction of a fraction because you just </a:t>
            </a:r>
            <a:r>
              <a:rPr lang="en-US" b="1" u="sng" dirty="0" smtClean="0"/>
              <a:t>multiply the top numbers to get the numerator and the bottom numbers to get the denominator.</a:t>
            </a:r>
            <a:r>
              <a:rPr lang="en-US" b="1" dirty="0" smtClean="0"/>
              <a:t> Then work to simplify!</a:t>
            </a:r>
            <a:endParaRPr lang="en-US" b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Problem 1</a:t>
            </a:r>
            <a:r>
              <a:rPr lang="en-US" sz="4000" b="1" dirty="0" smtClean="0"/>
              <a:t>:    </a:t>
            </a:r>
            <a:r>
              <a:rPr lang="en-US" dirty="0" smtClean="0"/>
              <a:t>𝟐/𝟑 </a:t>
            </a:r>
            <a:r>
              <a:rPr lang="en-US" b="1" dirty="0"/>
              <a:t>of </a:t>
            </a:r>
            <a:r>
              <a:rPr lang="en-US" dirty="0" smtClean="0"/>
              <a:t>𝟑/𝟒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650" y="1828800"/>
            <a:ext cx="4406900" cy="2260600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222809" y="4329015"/>
            <a:ext cx="4290724" cy="19495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Calisto MT" pitchFamily="18" charset="0"/>
              <a:buChar char="•"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Calisto MT" pitchFamily="18" charset="0"/>
              <a:buChar char="•"/>
              <a:defRPr sz="22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Calisto MT" pitchFamily="18" charset="0"/>
              <a:buChar char="•"/>
              <a:defRPr sz="20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Calisto MT" pitchFamily="18" charset="0"/>
              <a:buChar char="•"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Calisto MT" pitchFamily="18" charset="0"/>
              <a:buChar char="•"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1711325" indent="-280988" algn="l" defTabSz="914400" rtl="0" eaLnBrk="1" latinLnBrk="0" hangingPunct="1">
              <a:spcBef>
                <a:spcPct val="200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000250" indent="-280988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n-US" sz="1800" kern="1200" dirty="0" smtClean="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290763" indent="-280988" algn="l" defTabSz="914400" rtl="0" eaLnBrk="1" latinLnBrk="0" hangingPunct="1">
              <a:spcBef>
                <a:spcPct val="200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2571750" indent="-280988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n-US" sz="1800" kern="1200" dirty="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sto MT" pitchFamily="18" charset="0"/>
              <a:buNone/>
            </a:pPr>
            <a:r>
              <a:rPr lang="en-US" b="1" dirty="0" smtClean="0"/>
              <a:t>The product of the denominators tells us the total number of units, 12. The product of the numerators tells us the total number of units selected, 6.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365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Problem </a:t>
            </a:r>
            <a:r>
              <a:rPr lang="en-US" sz="4000" b="1" dirty="0" smtClean="0"/>
              <a:t>3a:  </a:t>
            </a:r>
            <a:r>
              <a:rPr lang="en-US" dirty="0" smtClean="0"/>
              <a:t>𝟕/𝟗 </a:t>
            </a:r>
            <a:r>
              <a:rPr lang="en-US" b="1" dirty="0"/>
              <a:t>of </a:t>
            </a:r>
            <a:r>
              <a:rPr lang="en-US" dirty="0" smtClean="0"/>
              <a:t>𝟑/𝟕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1"/>
            <a:ext cx="7583488" cy="124802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How would this problem look if we drew an area model for it? Discuss with your partner!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88462" y="282883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Students should realize…</a:t>
            </a:r>
          </a:p>
          <a:p>
            <a:r>
              <a:rPr lang="en-US" sz="2400" b="1" dirty="0" smtClean="0">
                <a:solidFill>
                  <a:srgbClr val="FFFF00"/>
                </a:solidFill>
              </a:rPr>
              <a:t>We’d </a:t>
            </a:r>
            <a:r>
              <a:rPr lang="en-US" sz="2400" b="1" dirty="0">
                <a:solidFill>
                  <a:srgbClr val="FFFF00"/>
                </a:solidFill>
              </a:rPr>
              <a:t>have to draw 3 sevenths first, and then split each seventh into ninths. </a:t>
            </a:r>
            <a:r>
              <a:rPr lang="en-US" sz="2400" b="1" dirty="0" smtClean="0">
                <a:solidFill>
                  <a:srgbClr val="FFFF00"/>
                </a:solidFill>
              </a:rPr>
              <a:t>We’d </a:t>
            </a:r>
            <a:r>
              <a:rPr lang="en-US" sz="2400" b="1" dirty="0">
                <a:solidFill>
                  <a:srgbClr val="FFFF00"/>
                </a:solidFill>
              </a:rPr>
              <a:t>end up with a model showing sixty-thirds. It would be really hard to draw.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55174" y="2722878"/>
            <a:ext cx="45787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Could the pattern that we’ve noticed in the multiplication sentences help us?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0017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614138"/>
            <a:ext cx="7583488" cy="1033359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Method 1</a:t>
            </a:r>
            <a:r>
              <a:rPr lang="en-US" dirty="0" smtClean="0"/>
              <a:t>				</a:t>
            </a:r>
            <a:r>
              <a:rPr lang="en-US" u="sng" dirty="0" smtClean="0"/>
              <a:t>Method 2</a:t>
            </a:r>
            <a:endParaRPr lang="en-US" u="sng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Problem </a:t>
            </a:r>
            <a:r>
              <a:rPr lang="en-US" sz="4000" b="1" dirty="0" smtClean="0"/>
              <a:t>3a:  </a:t>
            </a:r>
            <a:r>
              <a:rPr lang="en-US" dirty="0" smtClean="0"/>
              <a:t>𝟕/𝟗 </a:t>
            </a:r>
            <a:r>
              <a:rPr lang="en-US" b="1" dirty="0"/>
              <a:t>of </a:t>
            </a:r>
            <a:r>
              <a:rPr lang="en-US" dirty="0" smtClean="0"/>
              <a:t>𝟑/𝟕 </a:t>
            </a:r>
            <a:endParaRPr lang="en-US" dirty="0"/>
          </a:p>
        </p:txBody>
      </p:sp>
      <p:cxnSp>
        <p:nvCxnSpPr>
          <p:cNvPr id="6" name="Straight Connector 5"/>
          <p:cNvCxnSpPr>
            <a:endCxn id="3" idx="0"/>
          </p:cNvCxnSpPr>
          <p:nvPr/>
        </p:nvCxnSpPr>
        <p:spPr>
          <a:xfrm flipV="1">
            <a:off x="4571207" y="1614138"/>
            <a:ext cx="0" cy="48436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12367" y="6396335"/>
            <a:ext cx="6517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You decide which method is easier for YOU!!!!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985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614138"/>
            <a:ext cx="7583488" cy="1033359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Method 1</a:t>
            </a:r>
            <a:r>
              <a:rPr lang="en-US" dirty="0" smtClean="0"/>
              <a:t>				</a:t>
            </a:r>
            <a:r>
              <a:rPr lang="en-US" u="sng" dirty="0" smtClean="0"/>
              <a:t>Method 2</a:t>
            </a:r>
            <a:endParaRPr lang="en-US" u="sng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Problem </a:t>
            </a:r>
            <a:r>
              <a:rPr lang="en-US" sz="4000" b="1" dirty="0" smtClean="0"/>
              <a:t>3b:  3</a:t>
            </a:r>
            <a:r>
              <a:rPr lang="en-US" dirty="0" smtClean="0"/>
              <a:t>/10 </a:t>
            </a:r>
            <a:r>
              <a:rPr lang="en-US" b="1" dirty="0"/>
              <a:t>of </a:t>
            </a:r>
            <a:r>
              <a:rPr lang="en-US" b="1" dirty="0" smtClean="0"/>
              <a:t>5</a:t>
            </a:r>
            <a:r>
              <a:rPr lang="en-US" dirty="0" smtClean="0"/>
              <a:t>/9 </a:t>
            </a:r>
            <a:endParaRPr lang="en-US" dirty="0"/>
          </a:p>
        </p:txBody>
      </p:sp>
      <p:cxnSp>
        <p:nvCxnSpPr>
          <p:cNvPr id="6" name="Straight Connector 5"/>
          <p:cNvCxnSpPr>
            <a:endCxn id="3" idx="0"/>
          </p:cNvCxnSpPr>
          <p:nvPr/>
        </p:nvCxnSpPr>
        <p:spPr>
          <a:xfrm flipV="1">
            <a:off x="4571207" y="1614138"/>
            <a:ext cx="0" cy="48436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12367" y="6396335"/>
            <a:ext cx="6517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You decide which method is easier for YOU!!!!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5139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378" y="1332835"/>
            <a:ext cx="7583488" cy="2048090"/>
          </a:xfrm>
        </p:spPr>
        <p:txBody>
          <a:bodyPr/>
          <a:lstStyle/>
          <a:p>
            <a:pPr algn="l"/>
            <a:r>
              <a:rPr lang="en-US" sz="2000" b="1" dirty="0" smtClean="0">
                <a:solidFill>
                  <a:schemeClr val="bg2"/>
                </a:solidFill>
                <a:latin typeface="Andale Mono"/>
                <a:cs typeface="Andale Mono"/>
              </a:rPr>
              <a:t>Nigel </a:t>
            </a:r>
            <a:r>
              <a:rPr lang="en-US" sz="2000" b="1" dirty="0">
                <a:solidFill>
                  <a:schemeClr val="bg2"/>
                </a:solidFill>
                <a:latin typeface="Andale Mono"/>
                <a:cs typeface="Andale Mono"/>
              </a:rPr>
              <a:t>completes </a:t>
            </a:r>
            <a:r>
              <a:rPr lang="en-US" sz="2000" b="1" dirty="0" smtClean="0">
                <a:solidFill>
                  <a:schemeClr val="bg2"/>
                </a:solidFill>
                <a:latin typeface="Andale Mono"/>
                <a:cs typeface="Andale Mono"/>
              </a:rPr>
              <a:t>3/7 </a:t>
            </a:r>
            <a:r>
              <a:rPr lang="en-US" sz="2000" b="1" dirty="0">
                <a:solidFill>
                  <a:schemeClr val="bg2"/>
                </a:solidFill>
                <a:latin typeface="Andale Mono"/>
                <a:cs typeface="Andale Mono"/>
              </a:rPr>
              <a:t>of his homework immediately after school and </a:t>
            </a:r>
            <a:r>
              <a:rPr lang="en-US" sz="2000" b="1" dirty="0" smtClean="0">
                <a:solidFill>
                  <a:schemeClr val="bg2"/>
                </a:solidFill>
                <a:latin typeface="Andale Mono"/>
                <a:cs typeface="Andale Mono"/>
              </a:rPr>
              <a:t>1/4 </a:t>
            </a:r>
            <a:r>
              <a:rPr lang="en-US" sz="2000" b="1" dirty="0">
                <a:solidFill>
                  <a:schemeClr val="bg2"/>
                </a:solidFill>
                <a:latin typeface="Andale Mono"/>
                <a:cs typeface="Andale Mono"/>
              </a:rPr>
              <a:t>of the remaining homework before supper. He finishes the rest after dessert. What fraction of his work did he finish after dessert? </a:t>
            </a:r>
          </a:p>
        </p:txBody>
      </p:sp>
      <p:sp>
        <p:nvSpPr>
          <p:cNvPr id="4" name="Rectangle 3"/>
          <p:cNvSpPr/>
          <p:nvPr/>
        </p:nvSpPr>
        <p:spPr>
          <a:xfrm>
            <a:off x="858508" y="3559809"/>
            <a:ext cx="7136344" cy="67976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/>
              <a:t>Problem 4: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1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dirty="0">
                <a:solidFill>
                  <a:srgbClr val="FFFF00"/>
                </a:solidFill>
              </a:rPr>
              <a:t>Let’s imagine that Nigel spent 70 minutes to complete all of his homework. Where </a:t>
            </a:r>
            <a:r>
              <a:rPr lang="en-US" sz="2000" b="1" dirty="0" smtClean="0">
                <a:solidFill>
                  <a:srgbClr val="FFFF00"/>
                </a:solidFill>
              </a:rPr>
              <a:t/>
            </a:r>
            <a:br>
              <a:rPr lang="en-US" sz="2000" b="1" dirty="0" smtClean="0">
                <a:solidFill>
                  <a:srgbClr val="FFFF00"/>
                </a:solidFill>
              </a:rPr>
            </a:br>
            <a:r>
              <a:rPr lang="en-US" sz="2000" b="1" dirty="0" smtClean="0">
                <a:solidFill>
                  <a:srgbClr val="FFFF00"/>
                </a:solidFill>
              </a:rPr>
              <a:t>would </a:t>
            </a:r>
            <a:r>
              <a:rPr lang="en-US" sz="2000" b="1" dirty="0">
                <a:solidFill>
                  <a:srgbClr val="FFFF00"/>
                </a:solidFill>
              </a:rPr>
              <a:t>I place that information in the model?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508" y="3778647"/>
            <a:ext cx="7583488" cy="108702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How could I find the number of minutes he worked on homework after dessert?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01593" y="2110841"/>
            <a:ext cx="7136344" cy="67976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54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Start working on Lesson 15 Problem Set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work.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Try your Best!</a:t>
            </a:r>
          </a:p>
          <a:p>
            <a:pPr marL="0" indent="0">
              <a:buNone/>
            </a:pPr>
            <a:r>
              <a:rPr lang="en-US" sz="2900" dirty="0">
                <a:latin typeface="Century Gothic" pitchFamily="34" charset="0"/>
              </a:rPr>
              <a:t>--------------------------------------------------------------------------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---------------------</a:t>
            </a:r>
            <a:endParaRPr lang="en-US" sz="29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en-US" sz="2900" i="1" u="sng" dirty="0">
                <a:latin typeface="Century Gothic" pitchFamily="34" charset="0"/>
              </a:rPr>
              <a:t>Fast 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15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47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4- Lesson 15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30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4– Lesson 15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9170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15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1850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 Fractions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3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Fractions As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40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Convert To Hundredths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7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16123" y="1666739"/>
            <a:ext cx="73468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2"/>
                </a:solidFill>
              </a:rPr>
              <a:t>Kendra spent </a:t>
            </a:r>
            <a:r>
              <a:rPr lang="en-US" sz="2800" dirty="0" smtClean="0">
                <a:solidFill>
                  <a:schemeClr val="bg2"/>
                </a:solidFill>
              </a:rPr>
              <a:t>1/3 </a:t>
            </a:r>
            <a:r>
              <a:rPr lang="en-US" sz="2800" dirty="0">
                <a:solidFill>
                  <a:schemeClr val="bg2"/>
                </a:solidFill>
              </a:rPr>
              <a:t>of her allowance on a book and </a:t>
            </a:r>
            <a:r>
              <a:rPr lang="en-US" sz="2800" dirty="0" smtClean="0">
                <a:solidFill>
                  <a:schemeClr val="bg2"/>
                </a:solidFill>
              </a:rPr>
              <a:t>2/5 </a:t>
            </a:r>
            <a:r>
              <a:rPr lang="en-US" sz="2800" dirty="0">
                <a:solidFill>
                  <a:schemeClr val="bg2"/>
                </a:solidFill>
              </a:rPr>
              <a:t>on a snack. If she had four dollars remaining after purchasing a book and snack, what was the total amount of her allowance? </a:t>
            </a:r>
          </a:p>
        </p:txBody>
      </p:sp>
    </p:spTree>
    <p:extLst>
      <p:ext uri="{BB962C8B-B14F-4D97-AF65-F5344CB8AC3E}">
        <p14:creationId xmlns:p14="http://schemas.microsoft.com/office/powerpoint/2010/main" val="21324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br>
              <a:rPr lang="en-US" dirty="0" smtClean="0"/>
            </a:br>
            <a:r>
              <a:rPr lang="en-US" b="1" dirty="0" smtClean="0"/>
              <a:t>Solution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63" y="2265634"/>
            <a:ext cx="7754841" cy="341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10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Problem 1</a:t>
            </a:r>
            <a:r>
              <a:rPr lang="en-US" sz="4000" b="1" dirty="0" smtClean="0"/>
              <a:t>:    </a:t>
            </a:r>
            <a:r>
              <a:rPr lang="en-US" dirty="0" smtClean="0"/>
              <a:t>𝟐/𝟑 </a:t>
            </a:r>
            <a:r>
              <a:rPr lang="en-US" b="1" dirty="0"/>
              <a:t>of </a:t>
            </a:r>
            <a:r>
              <a:rPr lang="en-US" dirty="0" smtClean="0"/>
              <a:t>𝟑/𝟒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60473"/>
            <a:ext cx="7583488" cy="1534236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In every problem we did yesterday, one factor had a numerator of 1. There are no numerators that are ones today. Now we have two non-unit fractions.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906254" y="2842080"/>
            <a:ext cx="4639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2"/>
                </a:solidFill>
              </a:rPr>
              <a:t>What is 1 third of 3 fourths?</a:t>
            </a:r>
            <a:endParaRPr lang="en-US" sz="2800" b="1" dirty="0">
              <a:solidFill>
                <a:schemeClr val="bg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81055" y="3756583"/>
            <a:ext cx="5444717" cy="60820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81055" y="3756583"/>
            <a:ext cx="4210612" cy="66187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5973780" y="3756583"/>
            <a:ext cx="0" cy="85864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570136" y="3712209"/>
            <a:ext cx="0" cy="85864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085633" y="3712209"/>
            <a:ext cx="0" cy="85864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048269" y="3756583"/>
            <a:ext cx="786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333333"/>
                </a:solidFill>
              </a:rPr>
              <a:t>x</a:t>
            </a:r>
            <a:endParaRPr lang="en-US" sz="4000" dirty="0">
              <a:solidFill>
                <a:srgbClr val="33333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9463" y="5237264"/>
            <a:ext cx="4818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333333"/>
                </a:solidFill>
              </a:rPr>
              <a:t>If 1 third of 3 fourths is 1 fourth, what is 2 thirds of 3 fourths?</a:t>
            </a:r>
            <a:endParaRPr lang="en-US" sz="2400" dirty="0">
              <a:solidFill>
                <a:srgbClr val="333333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52660" y="3712209"/>
            <a:ext cx="786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333333"/>
                </a:solidFill>
              </a:rPr>
              <a:t>x</a:t>
            </a:r>
            <a:endParaRPr lang="en-US" sz="4000" dirty="0">
              <a:solidFill>
                <a:srgbClr val="33333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17478" y="4777399"/>
            <a:ext cx="16454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u="sng" dirty="0" smtClean="0">
                <a:solidFill>
                  <a:srgbClr val="333333"/>
                </a:solidFill>
              </a:rPr>
              <a:t>2</a:t>
            </a:r>
          </a:p>
          <a:p>
            <a:r>
              <a:rPr lang="en-US" sz="4800" dirty="0" smtClean="0">
                <a:solidFill>
                  <a:srgbClr val="333333"/>
                </a:solidFill>
              </a:rPr>
              <a:t>4</a:t>
            </a:r>
            <a:endParaRPr lang="en-US" sz="48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55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animBg="1"/>
      <p:bldP spid="6" grpId="0" animBg="1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0025" y="1578361"/>
            <a:ext cx="4302926" cy="2142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Name 2 fourths using halves</a:t>
            </a:r>
          </a:p>
          <a:p>
            <a:pPr marL="0" indent="0">
              <a:buNone/>
            </a:pPr>
            <a:r>
              <a:rPr lang="en-US" b="1" dirty="0" smtClean="0"/>
              <a:t>Let’s draw an area model to show the product and check our thinking.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79274" y="1578361"/>
            <a:ext cx="16454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u="sng" dirty="0" smtClean="0">
                <a:solidFill>
                  <a:srgbClr val="333333"/>
                </a:solidFill>
              </a:rPr>
              <a:t>2</a:t>
            </a:r>
          </a:p>
          <a:p>
            <a:r>
              <a:rPr lang="en-US" sz="4800" dirty="0" smtClean="0">
                <a:solidFill>
                  <a:srgbClr val="333333"/>
                </a:solidFill>
              </a:rPr>
              <a:t>4</a:t>
            </a:r>
            <a:endParaRPr lang="en-US" sz="4800" dirty="0">
              <a:solidFill>
                <a:srgbClr val="333333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Problem 1</a:t>
            </a:r>
            <a:r>
              <a:rPr lang="en-US" sz="4000" b="1" dirty="0" smtClean="0"/>
              <a:t>:    </a:t>
            </a:r>
            <a:r>
              <a:rPr lang="en-US" dirty="0" smtClean="0"/>
              <a:t>𝟐/𝟑 </a:t>
            </a:r>
            <a:r>
              <a:rPr lang="en-US" b="1" dirty="0"/>
              <a:t>of </a:t>
            </a:r>
            <a:r>
              <a:rPr lang="en-US" dirty="0" smtClean="0"/>
              <a:t>𝟑/𝟒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13567" y="1544848"/>
            <a:ext cx="16454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u="sng" dirty="0">
                <a:solidFill>
                  <a:srgbClr val="FFFF00"/>
                </a:solidFill>
              </a:rPr>
              <a:t>?</a:t>
            </a:r>
            <a:endParaRPr lang="en-US" sz="4800" u="sng" dirty="0" smtClean="0">
              <a:solidFill>
                <a:srgbClr val="FFFF00"/>
              </a:solidFill>
            </a:endParaRPr>
          </a:p>
          <a:p>
            <a:r>
              <a:rPr lang="en-US" sz="4800" dirty="0">
                <a:solidFill>
                  <a:srgbClr val="333333"/>
                </a:solidFill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3915" y="1791113"/>
            <a:ext cx="6184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2"/>
                </a:solidFill>
              </a:rPr>
              <a:t>=</a:t>
            </a:r>
          </a:p>
        </p:txBody>
      </p:sp>
      <p:sp>
        <p:nvSpPr>
          <p:cNvPr id="8" name="Rectangle 7"/>
          <p:cNvSpPr/>
          <p:nvPr/>
        </p:nvSpPr>
        <p:spPr>
          <a:xfrm>
            <a:off x="2013567" y="3971245"/>
            <a:ext cx="4578707" cy="20750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6428294"/>
            <a:ext cx="5792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</a:rPr>
              <a:t>Use </a:t>
            </a:r>
            <a:r>
              <a:rPr lang="en-US" i="1" dirty="0" err="1">
                <a:solidFill>
                  <a:srgbClr val="FFFF00"/>
                </a:solidFill>
              </a:rPr>
              <a:t>I</a:t>
            </a:r>
            <a:r>
              <a:rPr lang="en-US" i="1" dirty="0" err="1" smtClean="0">
                <a:solidFill>
                  <a:srgbClr val="FFFF00"/>
                </a:solidFill>
              </a:rPr>
              <a:t>nterwrite</a:t>
            </a:r>
            <a:r>
              <a:rPr lang="en-US" i="1" dirty="0" smtClean="0">
                <a:solidFill>
                  <a:srgbClr val="FFFF00"/>
                </a:solidFill>
              </a:rPr>
              <a:t> tools to draw the rectangular fraction model!</a:t>
            </a:r>
            <a:endParaRPr lang="en-US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41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2851309" cy="42973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What unit did we use to rename our whole?</a:t>
            </a:r>
          </a:p>
          <a:p>
            <a:pPr marL="0" indent="0">
              <a:buNone/>
            </a:pPr>
            <a:r>
              <a:rPr lang="en-US" dirty="0" smtClean="0"/>
              <a:t>How many twelfths are double-shaded when we took 2/3 of 3/4?</a:t>
            </a:r>
          </a:p>
          <a:p>
            <a:pPr marL="0" indent="0">
              <a:buNone/>
            </a:pPr>
            <a:r>
              <a:rPr lang="en-US" dirty="0" smtClean="0"/>
              <a:t>Compare our model to the product we thought about. Do they represent the same product or have we made a mistake? Turn and Talk!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Problem 1</a:t>
            </a:r>
            <a:r>
              <a:rPr lang="en-US" sz="4000" b="1" dirty="0" smtClean="0"/>
              <a:t>:    </a:t>
            </a:r>
            <a:r>
              <a:rPr lang="en-US" dirty="0" smtClean="0"/>
              <a:t>𝟐/𝟑 </a:t>
            </a:r>
            <a:r>
              <a:rPr lang="en-US" b="1" dirty="0"/>
              <a:t>of </a:t>
            </a:r>
            <a:r>
              <a:rPr lang="en-US" dirty="0" smtClean="0"/>
              <a:t>𝟑/𝟒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650" y="2298700"/>
            <a:ext cx="44069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1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cedent">
  <a:themeElements>
    <a:clrScheme name="Precedent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Precedent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Preceden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Precedent.thmx</Template>
  <TotalTime>310</TotalTime>
  <Words>620</Words>
  <Application>Microsoft Office PowerPoint</Application>
  <PresentationFormat>On-screen Show (4:3)</PresentationFormat>
  <Paragraphs>75</Paragraphs>
  <Slides>18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Precedent</vt:lpstr>
      <vt:lpstr>Lesson 15 Objective: multiply non-unit fractions by non-unit fractions</vt:lpstr>
      <vt:lpstr>Multiply Fractions</vt:lpstr>
      <vt:lpstr>Write Fractions As Decimals</vt:lpstr>
      <vt:lpstr>Convert To Hundredths</vt:lpstr>
      <vt:lpstr>Application Problem</vt:lpstr>
      <vt:lpstr>Application Problem Solution</vt:lpstr>
      <vt:lpstr>Problem 1:    𝟐/𝟑 of 𝟑/𝟒 </vt:lpstr>
      <vt:lpstr>Problem 1:    𝟐/𝟑 of 𝟑/𝟒 </vt:lpstr>
      <vt:lpstr>Problem 1:    𝟐/𝟑 of 𝟑/𝟒 </vt:lpstr>
      <vt:lpstr>Problem 1:    𝟐/𝟑 of 𝟑/𝟒 </vt:lpstr>
      <vt:lpstr>Problem 3a:  𝟕/𝟗 of 𝟑/𝟕 </vt:lpstr>
      <vt:lpstr>Problem 3a:  𝟕/𝟗 of 𝟑/𝟕 </vt:lpstr>
      <vt:lpstr>Problem 3b:  3/10 of 5/9 </vt:lpstr>
      <vt:lpstr>Nigel completes 3/7 of his homework immediately after school and 1/4 of the remaining homework before supper. He finishes the rest after dessert. What fraction of his work did he finish after dessert? </vt:lpstr>
      <vt:lpstr>Let’s imagine that Nigel spent 70 minutes to complete all of his homework. Where  would I place that information in the model? 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15 Objective: multiply non-unit fractions by non-unit fractions</dc:title>
  <dc:creator>Keely Clauson</dc:creator>
  <cp:lastModifiedBy>Keely Clauson</cp:lastModifiedBy>
  <cp:revision>9</cp:revision>
  <dcterms:created xsi:type="dcterms:W3CDTF">2015-03-12T10:40:36Z</dcterms:created>
  <dcterms:modified xsi:type="dcterms:W3CDTF">2015-03-12T19:36:00Z</dcterms:modified>
</cp:coreProperties>
</file>